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8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B26F-4D5B-4EFD-8811-B2D507AC813D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22C-9CCA-45FB-819E-3C400F21794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22C-9CCA-45FB-819E-3C400F21794E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22C-9CCA-45FB-819E-3C400F21794E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24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29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9B6FA9-2623-4BCF-A4CD-23A71C5371BA}" type="datetimeFigureOut">
              <a:rPr lang="th-TH" smtClean="0"/>
              <a:pPr/>
              <a:t>19/10/57</a:t>
            </a:fld>
            <a:endParaRPr lang="th-TH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73824-1F7B-4EAC-B331-C27EED4B595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ib.ru.ac.th/knowledge/cmkis103/Page%20Les%2005%20-%20Learn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/>
              <a:t>บทที่ </a:t>
            </a:r>
            <a:r>
              <a:rPr lang="en-US" sz="6000" b="1" dirty="0" smtClean="0"/>
              <a:t>5 </a:t>
            </a:r>
            <a:br>
              <a:rPr lang="en-US" sz="6000" b="1" dirty="0" smtClean="0"/>
            </a:br>
            <a:r>
              <a:rPr lang="th-TH" sz="6000" b="1" dirty="0" smtClean="0"/>
              <a:t>ทรัพยากรสารสนเทศเพื่อการอ้างอิง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ปฏิทินเหตุการณ์รายปี หรือ สมพัตสร </a:t>
            </a:r>
            <a:r>
              <a:rPr lang="en-US" b="1" dirty="0" smtClean="0"/>
              <a:t>(Almanac)  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ปฏิทินเหตุการณ์รายปี คือ หนังสือที่รวบรวมความรู้เบ็ดเตล็ดหลายด้านและสถิติทั่วไปในรอบหลายๆ ปี ที่ผ่านมา จนถึงปัจจุบันของทุกประเทศในโลก</a:t>
            </a:r>
            <a:r>
              <a:rPr lang="en-US" dirty="0" smtClean="0"/>
              <a:t> </a:t>
            </a:r>
          </a:p>
          <a:p>
            <a:r>
              <a:rPr lang="th-TH" b="1" dirty="0" smtClean="0"/>
              <a:t>ประเภทของปฏิทินเหตุการณ์รายปี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1. </a:t>
            </a:r>
            <a:r>
              <a:rPr lang="th-TH" dirty="0" smtClean="0"/>
              <a:t>ปฏิทินเหตุการณ์รายปีที่ให้เรื่องราวทั่วๆ ไปทุกด้าน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2.</a:t>
            </a:r>
            <a:r>
              <a:rPr lang="th-TH" dirty="0" smtClean="0"/>
              <a:t>ปฏิทินเหตุการณ์รายปีที่ให้เรื่องราวเฉพาะสาขาวิชาใดวิชาหนึ่ง หรือเฉพาะด้าน</a:t>
            </a:r>
            <a:endParaRPr lang="en-US" dirty="0"/>
          </a:p>
        </p:txBody>
      </p:sp>
      <p:pic>
        <p:nvPicPr>
          <p:cNvPr id="5" name="ตัวยึดเนื้อหา 4" descr="http://upload.wikimedia.org/wikisource/th/thumb/e/ef/Pramuan_het_kan_-_cover_001.jpg/500px-Pramuan_het_kan_-_cover_0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matichonbook.com/media/catalog/product/cache/1/thumbnail/9df78eab33525d08d6e5fb8d27136e95/_/2/_2_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14422"/>
            <a:ext cx="1914525" cy="2857500"/>
          </a:xfrm>
          <a:prstGeom prst="rect">
            <a:avLst/>
          </a:prstGeom>
          <a:noFill/>
        </p:spPr>
      </p:pic>
      <p:pic>
        <p:nvPicPr>
          <p:cNvPr id="22532" name="Picture 4" descr="http://www.pantipmarket.com/mall/center/PicBin/May2012/fullsize/User63499_E5MD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50059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หนังสืออ้างอิงทางภูมิศาสตร์</a:t>
            </a:r>
            <a:r>
              <a:rPr lang="th-TH" dirty="0" smtClean="0"/>
              <a:t> </a:t>
            </a:r>
            <a:r>
              <a:rPr lang="en-US" dirty="0" smtClean="0"/>
              <a:t>(Geographical sources)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หนังสืออ้างอิงทางภูมิศาสตร์ คือ หนังสือที่ให้ความรู้อย่างสั้นๆ เกี่ยวกับชื่อและสถานที่ทางภูมิศาสตร์</a:t>
            </a:r>
            <a:r>
              <a:rPr lang="en-US" dirty="0" smtClean="0"/>
              <a:t>  </a:t>
            </a:r>
          </a:p>
          <a:p>
            <a:r>
              <a:rPr lang="th-TH" b="1" dirty="0" smtClean="0"/>
              <a:t>ประเภทของหนังสืออ้างอิงทางภูมิศาสตร์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 1. อักขรานุกรมภูมิศาสตร์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 </a:t>
            </a:r>
            <a:r>
              <a:rPr lang="en-US" dirty="0" smtClean="0"/>
              <a:t>2.</a:t>
            </a:r>
            <a:r>
              <a:rPr lang="th-TH" dirty="0" smtClean="0"/>
              <a:t>หนังสือนำเที่ยว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 3. หนังสือแผนที่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en-US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อักขรานุกรมภูมิศาสตร์ไทยเป็นหนังสือที่ราชบัณฑิตยสถานจัดทำขึ้นเพื่อรวบรวมรายชื่อภูมิศาสตร์ที่มีอยู่ในท้องถิ่นต่าง ๆ ของประเทศไทย รวมทั้งลักษณะทั่วไปทางภูมิศาสตร์ครอบคลุมลักษณะภูมิศาสตร์ทั้งทางด้านกายภาพ ทรัพยากรธรรมชาติ การคมนาคม การปกครอง และประวัติความเป็นมา มีแผนที่ และภาพประกอบมาจัดทำคำอธิบายในรูปแบบของอักขรานุกรม (เรียงชื่อตามตัวอักษร)หมายเหตุ:ชื่อแม่น้ำและลำน้ำ ซึ่งมีคำว่า น้ำ– น้ำแม่– ลำ– เป็นคำประกอบ ได้ใช้วิสามา</a:t>
            </a:r>
            <a:r>
              <a:rPr lang="th-TH" dirty="0" err="1" smtClean="0"/>
              <a:t>นยนาม</a:t>
            </a:r>
            <a:r>
              <a:rPr lang="th-TH" dirty="0" smtClean="0"/>
              <a:t>เป็นคำตั้ง และใส่คำประกอบไว้ในวงเล็บ เช่น น้ำขุนฝาง ใช้ว่า ขุนฝาง (น้ำ–) น้ำแม่กก ใช้ว่า กก (น้ำแม่–) ลำค้างพลู ใช้ว่า ค้างพลู (ลำ–)</a:t>
            </a:r>
            <a:endParaRPr lang="en-US" dirty="0"/>
          </a:p>
        </p:txBody>
      </p:sp>
      <p:pic>
        <p:nvPicPr>
          <p:cNvPr id="5" name="รูปภาพ 4" descr="http://www.digitalrarebook.com/images/catalog_images/1309506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ดรรชนี และสาระสังเขป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ดรรชนี และสาระสังเขป คือ หนังสืออ้างอิงที่ให้รายชื่อทรัพยากรสารสนเทศ พร้อมตำแหน่งที่อยู่ของเรื่องราวที่ต้องการ</a:t>
            </a:r>
            <a:r>
              <a:rPr lang="en-US" dirty="0" smtClean="0"/>
              <a:t> </a:t>
            </a:r>
          </a:p>
          <a:p>
            <a:r>
              <a:rPr lang="th-TH" b="1" dirty="0" smtClean="0"/>
              <a:t>ประเภทของดรรชนี และสาระสังเขป</a:t>
            </a:r>
            <a:r>
              <a:rPr lang="en-US" b="1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1. ดรรชนีท้ายเล่ม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2. ดรรชนีวารสาร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 	</a:t>
            </a:r>
            <a:r>
              <a:rPr lang="en-US" dirty="0" smtClean="0"/>
              <a:t>3. </a:t>
            </a:r>
            <a:r>
              <a:rPr lang="th-TH" dirty="0" smtClean="0"/>
              <a:t>ดรรชนีหนังสือพิมพ์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4. ดรรชนีหนังสือรวมเรื่อง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5. ดรรชนีที่ห้องสมุดจัดทำขึ้นเอง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6. สาระสังเขป</a:t>
            </a:r>
            <a:r>
              <a:rPr lang="th-TH" b="1" dirty="0" smtClean="0"/>
              <a:t/>
            </a:r>
            <a:br>
              <a:rPr lang="th-TH" b="1" dirty="0" smtClean="0"/>
            </a:br>
            <a:endParaRPr lang="en-US" dirty="0"/>
          </a:p>
        </p:txBody>
      </p:sp>
      <p:pic>
        <p:nvPicPr>
          <p:cNvPr id="5" name="ตัวยึดเนื้อหา 4" descr="http://www.ulibm.net/ULIB/_globalupload/wiki-136/20101125061826_449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43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achum.com/eBook/1631303/index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2357454" cy="3461521"/>
          </a:xfrm>
          <a:prstGeom prst="rect">
            <a:avLst/>
          </a:prstGeom>
          <a:noFill/>
        </p:spPr>
      </p:pic>
      <p:pic>
        <p:nvPicPr>
          <p:cNvPr id="24580" name="Picture 4" descr="http://human.tru.ac.th/elearning/tec_ban/tinfo04/images/im040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3309934" cy="356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หนังสือบรรณานุกรม</a:t>
            </a:r>
            <a:r>
              <a:rPr lang="th-TH" dirty="0" smtClean="0"/>
              <a:t> </a:t>
            </a:r>
            <a:r>
              <a:rPr lang="en-US" dirty="0" smtClean="0"/>
              <a:t>(Bibliography )  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หนังสือบรรณานุกรม คือ หนังสือที่ให้รายชื่อทรัพยากรสารสนเทศประเภทต่างๆ ว่ามีการผลิตออกมาในแต่ละสาขา ที่ต้องการบ้าง จะค้นหาได้จากที่ใด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 </a:t>
            </a:r>
          </a:p>
          <a:p>
            <a:r>
              <a:rPr lang="th-TH" b="1" dirty="0" smtClean="0"/>
              <a:t> ประเภทของหนังสือบรรณานุกรม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1. บรรณานุกรมสากล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2. บรรณานุกรมแห่งชาติ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3. บรรณานุกรมร้านค้า</a:t>
            </a:r>
            <a:r>
              <a:rPr lang="en-US" dirty="0" smtClean="0"/>
              <a:t>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4. บรรณานุกรมเฉพาะวิชา</a:t>
            </a:r>
            <a:r>
              <a:rPr lang="en-US" dirty="0" smtClean="0"/>
              <a:t>   </a:t>
            </a:r>
          </a:p>
          <a:p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5. บรรณานุกรมเลือกสรร</a:t>
            </a:r>
            <a:r>
              <a:rPr lang="en-US" dirty="0" smtClean="0"/>
              <a:t>  </a:t>
            </a:r>
            <a:r>
              <a:rPr lang="th-TH" b="1" dirty="0" smtClean="0"/>
              <a:t/>
            </a:r>
            <a:br>
              <a:rPr lang="th-TH" b="1" dirty="0" smtClean="0"/>
            </a:br>
            <a:endParaRPr lang="en-US" dirty="0"/>
          </a:p>
        </p:txBody>
      </p:sp>
      <p:pic>
        <p:nvPicPr>
          <p:cNvPr id="5" name="ตัวยึดเนื้อหา 4" descr="http://www.wachum.com/eBook/1631303/bi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4519" y="1600200"/>
            <a:ext cx="1920688" cy="27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http://img.tarad.com/shop/s/su-usedbook/img-lib/spd_20101220144208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428868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http://www.book.rmutt.ac.th/book/0653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14752"/>
            <a:ext cx="1944385" cy="29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/>
          <a:lstStyle/>
          <a:p>
            <a:r>
              <a:rPr lang="th-TH" b="1" dirty="0" smtClean="0"/>
              <a:t>สิ่งพิมพ์รัฐบาล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5100" dirty="0" smtClean="0"/>
              <a:t>สิ่งพิมพ์รัฐบาลมีประโยชน์ต่อการศึกษาค้นคว้ามาก เนื่องจากเป็นแหล่งความรู้ดั้งเดิม </a:t>
            </a:r>
            <a:r>
              <a:rPr lang="en-US" sz="5100" dirty="0" smtClean="0"/>
              <a:t>(Primary source) </a:t>
            </a:r>
            <a:r>
              <a:rPr lang="th-TH" sz="5100" dirty="0" smtClean="0"/>
              <a:t>ที่ให้หลักฐาน ข้อมูลสถิติ และเรื่องราวของทางราชการที่เชื่อถือได้ และข้อเท็จจริงที่ทันสมัย เพื่อประโยชน์ในการเผยแพร่ ผลงาน ของทางราชการ</a:t>
            </a:r>
            <a:r>
              <a:rPr lang="en-US" sz="5100" dirty="0" smtClean="0"/>
              <a:t>  </a:t>
            </a:r>
            <a:br>
              <a:rPr lang="en-US" sz="5100" dirty="0" smtClean="0"/>
            </a:br>
            <a:r>
              <a:rPr lang="th-TH" sz="5100" b="1" dirty="0" smtClean="0"/>
              <a:t> </a:t>
            </a:r>
            <a:r>
              <a:rPr lang="en-US" sz="5100" b="1" dirty="0" smtClean="0"/>
              <a:t> </a:t>
            </a:r>
            <a:r>
              <a:rPr lang="th-TH" sz="5100" b="1" dirty="0" smtClean="0"/>
              <a:t>	</a:t>
            </a:r>
            <a:endParaRPr lang="en-US" sz="5100" dirty="0" smtClean="0"/>
          </a:p>
          <a:p>
            <a:endParaRPr lang="en-US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429124" y="500042"/>
            <a:ext cx="4562476" cy="6143668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ตัวอย่างประเภท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ของสิ่งพิมพ์รัฐบาล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รายงานการบริหาร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รายงานสถิติ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3. รายงานของคณะกรรมการต่างๆ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4. รายงานการค้นคว้า และวิจัย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5. ร่างกฎหมายและมติต่างๆ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6. ผลการพิจารณา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......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ฐานข้อมูลคอมพิวเตอร์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ฐานข้อมูลคอมพิวเตอร์ </a:t>
            </a:r>
            <a:r>
              <a:rPr lang="en-US" dirty="0" smtClean="0"/>
              <a:t>(Computerized database) </a:t>
            </a:r>
            <a:r>
              <a:rPr lang="th-TH" dirty="0" smtClean="0"/>
              <a:t>เป็นระเบียบข้อมูลทางบรรณานุกรม ข้อมูลเนื้อหา หรือข้อมูลตัวเลข ที่มีการจัดเก็บอย่างมีระบบ ลงในสื่อที่คอมพิวเตอร์อ่านได้ เช่น แผ่นจานแม่เหล็ก เทปแม่เหล็ก และ ซีดีรอม เป็นต้น</a:t>
            </a:r>
            <a:r>
              <a:rPr lang="en-US" dirty="0" smtClean="0"/>
              <a:t>  </a:t>
            </a:r>
            <a:endParaRPr lang="en-US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72440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ประเภทของฐานข้อมูลคอมพิวเตอร์</a:t>
            </a:r>
            <a:r>
              <a:rPr lang="th-TH" dirty="0" smtClean="0"/>
              <a:t> </a:t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th-TH" dirty="0" smtClean="0"/>
              <a:t>1. ฐานข้อมูลอ้างอิง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(Reference database)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th-TH" dirty="0" smtClean="0"/>
              <a:t>2. ฐานข้อมูลบรรณานุกรม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(Bibliographic database)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th-TH" dirty="0" smtClean="0"/>
              <a:t>3. ฐานข้อมูลชี้แนะแหล่ง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(Referral or directory database )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th-TH" dirty="0" smtClean="0"/>
              <a:t>4. ฐานข้อมูลที่ให้สารสนเทศฉบับเต็ม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(Sources database</a:t>
            </a:r>
            <a:r>
              <a:rPr lang="en-US" dirty="0" smtClean="0"/>
              <a:t>) 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th-TH" dirty="0" smtClean="0"/>
              <a:t>5. ฐานข้อมูลตัวเลข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dirty="0" smtClean="0"/>
              <a:t>6. </a:t>
            </a:r>
            <a:r>
              <a:rPr lang="th-TH" dirty="0" smtClean="0"/>
              <a:t>ฐานข้อมูลเนื้อหาฉบับเต็ม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(Full text database)   </a:t>
            </a:r>
          </a:p>
          <a:p>
            <a:r>
              <a:rPr lang="th-TH" b="1" dirty="0" smtClean="0"/>
              <a:t> </a:t>
            </a:r>
            <a:r>
              <a:rPr lang="th-TH" dirty="0" smtClean="0"/>
              <a:t>7. ฐานข้อมูลพจนานุกรม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(Dictionary database )</a:t>
            </a:r>
            <a:r>
              <a:rPr lang="en-US" dirty="0" smtClean="0"/>
              <a:t>  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en-US" dirty="0"/>
          </a:p>
        </p:txBody>
      </p:sp>
      <p:pic>
        <p:nvPicPr>
          <p:cNvPr id="5" name="รูปภาพ 4" descr="http://www.dol.go.th/it/images/medias/it/iCon/IT/DataBase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5770446" cy="841248"/>
          </a:xfrm>
        </p:spPr>
        <p:txBody>
          <a:bodyPr>
            <a:noAutofit/>
          </a:bodyPr>
          <a:lstStyle/>
          <a:p>
            <a:r>
              <a:rPr lang="th-TH" sz="5400" dirty="0" smtClean="0"/>
              <a:t>ใบงาน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1643050"/>
            <a:ext cx="8358246" cy="378621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th-TH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ให้นักศึกษาสืบค้นข้อมูล</a:t>
            </a:r>
            <a:r>
              <a:rPr kumimoji="0" lang="th-TH" sz="54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h-TH" sz="5400" b="1" dirty="0" smtClean="0"/>
              <a:t>อักขรานุกรม</a:t>
            </a:r>
            <a:r>
              <a:rPr lang="th-TH" sz="5400" b="1" dirty="0" smtClean="0"/>
              <a:t>ชีวประวัติ</a:t>
            </a:r>
          </a:p>
          <a:p>
            <a:pPr lvl="0">
              <a:spcBef>
                <a:spcPct val="0"/>
              </a:spcBef>
            </a:pPr>
            <a:r>
              <a:rPr lang="th-TH" sz="5400" b="1" dirty="0" smtClean="0"/>
              <a:t>ของบุคคลสำคัญของโลก หรือ ประเทศไทย</a:t>
            </a:r>
          </a:p>
          <a:p>
            <a:pPr lvl="0">
              <a:spcBef>
                <a:spcPct val="0"/>
              </a:spcBef>
            </a:pPr>
            <a:r>
              <a:rPr lang="th-TH" sz="5400" b="1" dirty="0" smtClean="0"/>
              <a:t>คนละ </a:t>
            </a:r>
            <a:r>
              <a:rPr lang="en-US" sz="5400" b="1" dirty="0" smtClean="0"/>
              <a:t>1 </a:t>
            </a:r>
            <a:r>
              <a:rPr lang="th-TH" sz="5400" b="1" dirty="0" smtClean="0"/>
              <a:t>บุคคลสำคัญ</a:t>
            </a:r>
          </a:p>
          <a:p>
            <a:pPr lvl="0">
              <a:spcBef>
                <a:spcPct val="0"/>
              </a:spcBef>
            </a:pPr>
            <a:r>
              <a:rPr lang="th-TH" sz="5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(ห้ามซ้ำกัน ให้ส่งเป็นกระดาษ </a:t>
            </a:r>
            <a:r>
              <a:rPr lang="en-US" sz="5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A4</a:t>
            </a:r>
            <a:r>
              <a:rPr lang="th-TH" sz="5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)</a:t>
            </a:r>
            <a:r>
              <a:rPr lang="th-TH" sz="5400" b="1" dirty="0" smtClean="0"/>
              <a:t> 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บทที่ </a:t>
            </a:r>
            <a:r>
              <a:rPr lang="en-US" b="1" dirty="0" smtClean="0"/>
              <a:t>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b="1" dirty="0" smtClean="0"/>
              <a:t>ทรัพยากรสารสนเทศเพื่อการอ้างอิง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หนังสืออ้างอิง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หนังสืออ้างอิง เป็นทรัพยากรสารสนเทศที่ห้องสมุดทุกประเภทจัดแยกไว้ส่วนหนึ่งโดยเฉพาะเพื่อสะดวกในการศึกษา ค้นคว้า ซึ่งแตกต่างจากหนังสือทั่วไป ทั้งสีสัน และหนังสืออ้างอิงจะมีสัญลักษณ์พิเศษ กำกับอาจเป็นตัวอักษร อ</a:t>
            </a:r>
            <a:r>
              <a:rPr lang="en-US" dirty="0" smtClean="0"/>
              <a:t>. (</a:t>
            </a:r>
            <a:r>
              <a:rPr lang="th-TH" dirty="0" smtClean="0"/>
              <a:t>ย่อมาจาก อ้างอิง</a:t>
            </a:r>
            <a:r>
              <a:rPr lang="en-US" dirty="0" smtClean="0"/>
              <a:t>) </a:t>
            </a:r>
            <a:r>
              <a:rPr lang="th-TH" dirty="0" smtClean="0"/>
              <a:t>หรือ </a:t>
            </a:r>
            <a:r>
              <a:rPr lang="en-US" dirty="0" smtClean="0"/>
              <a:t>R (</a:t>
            </a:r>
            <a:r>
              <a:rPr lang="th-TH" dirty="0" smtClean="0"/>
              <a:t>ย่อมาจาก </a:t>
            </a:r>
            <a:r>
              <a:rPr lang="en-US" dirty="0" smtClean="0"/>
              <a:t>Reference) </a:t>
            </a:r>
            <a:r>
              <a:rPr lang="th-TH" dirty="0" smtClean="0"/>
              <a:t>อยู่เหนือเลขหนังสือ</a:t>
            </a:r>
            <a:endParaRPr lang="th-TH" dirty="0">
              <a:cs typeface="+mj-cs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th-TH" dirty="0" smtClean="0"/>
              <a:t>หนังสืออ้างอิง คือ หนังสือที่จัดทำขึ้นเป็นพิเศษสำหรับค้นคว้าข้อเท็จจริงบางประการมากกว่าที่จะอ่านตลอดเล่ม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72230" cy="1357322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/>
              <a:t>ประเภทของหนังสืออ้างอิง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th-TH" sz="4000" dirty="0" smtClean="0"/>
              <a:t> แบ่งตามลักษณะเนื้อหาได้ </a:t>
            </a:r>
            <a:r>
              <a:rPr lang="en-US" sz="4000" dirty="0" smtClean="0"/>
              <a:t>2</a:t>
            </a:r>
            <a:r>
              <a:rPr lang="th-TH" sz="4000" dirty="0" smtClean="0"/>
              <a:t> ประเภท</a:t>
            </a:r>
            <a:endParaRPr lang="en-US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4191000" cy="3971940"/>
          </a:xfrm>
        </p:spPr>
        <p:txBody>
          <a:bodyPr>
            <a:normAutofit/>
          </a:bodyPr>
          <a:lstStyle/>
          <a:p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sz="3600" dirty="0" smtClean="0"/>
              <a:t>1. หนังสืออ้างอิงที่ให้สารสนเทศ เช่น</a:t>
            </a:r>
            <a:r>
              <a:rPr lang="en-US" sz="3600" dirty="0" smtClean="0"/>
              <a:t> </a:t>
            </a:r>
            <a:r>
              <a:rPr lang="th-TH" sz="3600" dirty="0" smtClean="0"/>
              <a:t>พจนานุกรม สารานุกรม อักขรานุกรมชีวประวัติ นามานุกรมหรือ ทำเนียบนาม หนังสือคู่มือ หนังสือรายปี และหนังสืออ้างอิงทางภูมิศาสตร์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b="1" dirty="0" smtClean="0"/>
              <a:t> </a:t>
            </a:r>
            <a:r>
              <a:rPr lang="en-US" sz="3600" b="1" dirty="0" smtClean="0"/>
              <a:t> </a:t>
            </a:r>
            <a:r>
              <a:rPr lang="th-TH" sz="3600" b="1" dirty="0" smtClean="0"/>
              <a:t>	</a:t>
            </a:r>
            <a:endParaRPr lang="en-US" sz="36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343400" cy="385765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 </a:t>
            </a:r>
            <a:r>
              <a:rPr lang="th-TH" sz="3600" b="1" dirty="0" smtClean="0"/>
              <a:t>	</a:t>
            </a:r>
            <a:r>
              <a:rPr lang="en-US" sz="3600" dirty="0" smtClean="0"/>
              <a:t>2. </a:t>
            </a:r>
            <a:r>
              <a:rPr lang="th-TH" sz="3600" dirty="0" smtClean="0"/>
              <a:t>หนังสืออ้างอิงที่ชี้แนะแหล่งสารสนเทศ ทำหน้าที่ชี้แนะหรือบอกตำแหน่งเรื่องราวที่ผู้อ่านต้องการว่าอยู่ที่ใด ประกอบด้วย ดรรชนีสาระสังเขป และบรรณานุกรม</a:t>
            </a:r>
            <a:r>
              <a:rPr lang="en-US" sz="3600" dirty="0" smtClean="0"/>
              <a:t>  </a:t>
            </a:r>
            <a:endParaRPr lang="en-US" sz="3600" dirty="0"/>
          </a:p>
        </p:txBody>
      </p:sp>
      <p:pic>
        <p:nvPicPr>
          <p:cNvPr id="1026" name="Picture 2" descr="http://arcbs.bsru.ac.th/web2009/images/fl3.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66700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4913190" cy="1357322"/>
          </a:xfrm>
        </p:spPr>
        <p:txBody>
          <a:bodyPr>
            <a:normAutofit/>
          </a:bodyPr>
          <a:lstStyle/>
          <a:p>
            <a:r>
              <a:rPr lang="th-TH" b="1" dirty="0" smtClean="0"/>
              <a:t>พจนานุกรม</a:t>
            </a:r>
            <a:r>
              <a:rPr lang="en-US" dirty="0" smtClean="0"/>
              <a:t> ( Dictionary )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sz="3200" b="1" dirty="0" smtClean="0"/>
              <a:t>พจนานุกรม</a:t>
            </a:r>
            <a:r>
              <a:rPr lang="en-US" sz="3200" dirty="0" smtClean="0"/>
              <a:t> ( Dictionary )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th-TH" sz="3200" dirty="0" smtClean="0"/>
              <a:t>พจนานุกรม คือ หนังสือที่รวมคำในภาษา มีการเรียงลำดับตามอักษร ให้ข้อเท็จจริงเกี่ยวกับตัวสะกดวิธีการออกเสียง</a:t>
            </a:r>
            <a:r>
              <a:rPr lang="en-US" sz="3200" dirty="0" smtClean="0"/>
              <a:t>  </a:t>
            </a:r>
            <a:r>
              <a:rPr lang="th-TH" sz="3200" dirty="0" smtClean="0"/>
              <a:t>ชนิดของคำ ให้ความหมายของคำ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pic>
        <p:nvPicPr>
          <p:cNvPr id="17410" name="Picture 2" descr="ANd9GcSga2j_0rzEFXx86bwQTz9idJx8LdlYsg0vqPO75dtYWH71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97449"/>
            <a:ext cx="3214710" cy="16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/>
              <a:t>ประเภทของพจนานุกรม</a:t>
            </a:r>
            <a:br>
              <a:rPr lang="th-TH" sz="3200" b="1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en-US" sz="3200" dirty="0" smtClean="0"/>
              <a:t> </a:t>
            </a:r>
            <a:r>
              <a:rPr lang="th-TH" sz="3200" dirty="0" smtClean="0"/>
              <a:t>1. พจนานุกรมทางภาษาทั่วไป คือ พจนานุกรมภาษาเดียวหรือหลายภาษา มีตัวอย่างประโยคแสดงการใช้คำเพื่อประกอบ คำอธิบายด้วย</a:t>
            </a:r>
            <a:br>
              <a:rPr lang="th-TH" sz="3200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th-TH" sz="3200" dirty="0" smtClean="0"/>
              <a:t>2.</a:t>
            </a:r>
            <a:r>
              <a:rPr lang="th-TH" sz="3200" b="1" dirty="0" smtClean="0"/>
              <a:t> </a:t>
            </a:r>
            <a:r>
              <a:rPr lang="th-TH" sz="3200" dirty="0" smtClean="0"/>
              <a:t>พจนานุกรมเฉพาะวิชา คือ พจนานุกรมสำหรับค้นความหมาย ของคำที่ใช้ในสาขาวิชาใดวิชาหนึ่ง</a:t>
            </a:r>
            <a:r>
              <a:rPr lang="en-US" sz="3200" dirty="0" smtClean="0"/>
              <a:t>   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 smtClean="0"/>
              <a:t>สารานุกรม</a:t>
            </a:r>
            <a:r>
              <a:rPr lang="th-TH" dirty="0" smtClean="0"/>
              <a:t> </a:t>
            </a:r>
            <a:r>
              <a:rPr lang="en-US" dirty="0" smtClean="0"/>
              <a:t>( Encyclopedia )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714876" y="2071678"/>
            <a:ext cx="4214842" cy="4143404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LilyUPC (เนื้อความ)"/>
              </a:rPr>
              <a:t>ประเภทของสารานุกรม</a:t>
            </a:r>
            <a:br>
              <a:rPr lang="th-TH" sz="3200" b="1" dirty="0" smtClean="0">
                <a:latin typeface="LilyUPC (เนื้อความ)"/>
              </a:rPr>
            </a:br>
            <a:r>
              <a:rPr lang="th-TH" sz="3200" b="1" dirty="0" smtClean="0">
                <a:latin typeface="LilyUPC (เนื้อความ)"/>
              </a:rPr>
              <a:t> </a:t>
            </a:r>
            <a:r>
              <a:rPr lang="en-US" sz="3200" b="1" dirty="0" smtClean="0">
                <a:latin typeface="LilyUPC (เนื้อความ)"/>
              </a:rPr>
              <a:t> </a:t>
            </a:r>
            <a:r>
              <a:rPr lang="th-TH" sz="3200" b="1" dirty="0" smtClean="0">
                <a:latin typeface="LilyUPC (เนื้อความ)"/>
              </a:rPr>
              <a:t>	</a:t>
            </a:r>
            <a:r>
              <a:rPr lang="en-US" sz="3200" dirty="0" smtClean="0">
                <a:latin typeface="LilyUPC (เนื้อความ)"/>
              </a:rPr>
              <a:t>1.</a:t>
            </a:r>
            <a:r>
              <a:rPr lang="th-TH" sz="3200" dirty="0" smtClean="0">
                <a:latin typeface="LilyUPC (เนื้อความ)"/>
              </a:rPr>
              <a:t>สารานุกรมทั่วไป คือ สารานุกรมที่ให้ความรู้เบื้องต้นในวิชาต่างๆ ไม่จำกัดสาขาได้แก่ สารานุกรมสำหรับผู้ใหญ่และเด็ก</a:t>
            </a:r>
            <a:br>
              <a:rPr lang="th-TH" sz="3200" dirty="0" smtClean="0">
                <a:latin typeface="LilyUPC (เนื้อความ)"/>
              </a:rPr>
            </a:br>
            <a:r>
              <a:rPr lang="th-TH" sz="3200" b="1" dirty="0" smtClean="0">
                <a:latin typeface="LilyUPC (เนื้อความ)"/>
              </a:rPr>
              <a:t> </a:t>
            </a:r>
            <a:r>
              <a:rPr lang="en-US" sz="3200" b="1" dirty="0" smtClean="0">
                <a:latin typeface="LilyUPC (เนื้อความ)"/>
              </a:rPr>
              <a:t> </a:t>
            </a:r>
            <a:r>
              <a:rPr lang="th-TH" sz="3200" b="1" dirty="0" smtClean="0">
                <a:latin typeface="LilyUPC (เนื้อความ)"/>
              </a:rPr>
              <a:t>	</a:t>
            </a:r>
            <a:r>
              <a:rPr lang="en-US" sz="3200" dirty="0" smtClean="0">
                <a:latin typeface="LilyUPC (เนื้อความ)"/>
              </a:rPr>
              <a:t>2. </a:t>
            </a:r>
            <a:r>
              <a:rPr lang="th-TH" sz="3200" dirty="0" smtClean="0">
                <a:latin typeface="LilyUPC (เนื้อความ)"/>
              </a:rPr>
              <a:t>สารานุกรมเฉพาะวิชา คือ ให้ความรู้ในสาขาวิชาใดวิชาหนึ่งอย่างละเอียดลึกซึ้งกว่าสารานุกรมทั่วไป</a:t>
            </a:r>
            <a:r>
              <a:rPr lang="th-TH" sz="3200" b="1" dirty="0" smtClean="0">
                <a:latin typeface="LilyUPC (เนื้อความ)"/>
              </a:rPr>
              <a:t/>
            </a:r>
            <a:br>
              <a:rPr lang="th-TH" sz="3200" b="1" dirty="0" smtClean="0">
                <a:latin typeface="LilyUPC (เนื้อความ)"/>
              </a:rPr>
            </a:br>
            <a:endParaRPr lang="en-US" sz="3200" dirty="0">
              <a:latin typeface="LilyUPC (เนื้อความ)"/>
            </a:endParaRPr>
          </a:p>
        </p:txBody>
      </p:sp>
      <p:pic>
        <p:nvPicPr>
          <p:cNvPr id="5" name="ตัวยึดเนื้อหา 4" descr="http://www.libraryhub.in.th/wp-content/uploads/2009/12/encyclopedia-library-thai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57158" y="1571612"/>
            <a:ext cx="4291042" cy="4905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สารานุกรม คือ หนังสือที่รวบรวมความรู้ในแขนงวิชาต่างๆ โดยผู้ชำนาญในแต่ละสาขาวิชา ใช้ค้นคว้าเรื่องราว ที่ต้องการในเรื่องนั้นๆ สารานุกรมอาจมีเล่มเดียวจบ หรือ หลายเล่มจบที่เรียกว่าหนังสือชุด มีดรรชนีค้นเรื่องซึ่งอยู่ในตอนสุดท้ายของเล่ม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อักขรานุกรมชีวประวัติ </a:t>
            </a:r>
            <a:r>
              <a:rPr lang="en-US" dirty="0" smtClean="0"/>
              <a:t>( Biographical dictionary 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3300" dirty="0" smtClean="0"/>
              <a:t>อักขรานุกรมชีวประวัติ คือ หนังสือที่รวบรวมประวัติชีวิตของบุคคลสำคัญให้รายละเอียดเกี่ยวกับ เชื้อชาติ สถานที่ เกิด</a:t>
            </a:r>
            <a:r>
              <a:rPr lang="en-US" sz="3300" dirty="0" smtClean="0"/>
              <a:t>  </a:t>
            </a:r>
            <a:r>
              <a:rPr lang="th-TH" sz="3300" dirty="0" smtClean="0"/>
              <a:t>วัน เดือน ปี เกิด หรือ ตาย ระดับการศึกษา ผลงานดีเด่น เป็นต้น</a:t>
            </a:r>
            <a:endParaRPr lang="en-US" sz="3300" dirty="0" smtClean="0"/>
          </a:p>
          <a:p>
            <a:endParaRPr lang="en-US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 smtClean="0"/>
              <a:t>ประเภทของอักขรานุกรมชีวประวัติ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1. </a:t>
            </a:r>
            <a:r>
              <a:rPr lang="th-TH" dirty="0" smtClean="0"/>
              <a:t>อักขรานุกรมชีวประวัติของบุคคลทั่วไป </a:t>
            </a:r>
            <a:r>
              <a:rPr lang="en-US" dirty="0" smtClean="0"/>
              <a:t>(International biography) </a:t>
            </a:r>
            <a:r>
              <a:rPr lang="th-TH" dirty="0" smtClean="0"/>
              <a:t>รวบรวมเรื่องราวของบุคคลที่มีชื่อเสียง โดยไม่จำกัดเชื้อชาติ อาชีพหรือศาสนา โดยครอบคลุมเฉพาะประวัติของบุคคลที่มีชีวิตอยู่เท่านั้น หรือสิ้นชีวิตไปแล้ว เท่านั้น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2.</a:t>
            </a:r>
            <a:r>
              <a:rPr lang="th-TH" b="1" dirty="0" smtClean="0"/>
              <a:t> </a:t>
            </a:r>
            <a:r>
              <a:rPr lang="th-TH" dirty="0" smtClean="0"/>
              <a:t>อักขรานุกรมชีวประวัติของบุคคลเฉพาะเชื้อชาติ </a:t>
            </a:r>
            <a:r>
              <a:rPr lang="en-US" dirty="0" smtClean="0"/>
              <a:t>(National / Regional biography) </a:t>
            </a:r>
            <a:r>
              <a:rPr lang="th-TH" dirty="0" smtClean="0"/>
              <a:t>ให้เรื่องราวของบุคคล ที่เกิด หรืออยู่ในแต่ละประเทศโดยเฉพาะ</a:t>
            </a:r>
            <a:br>
              <a:rPr lang="th-TH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th-TH" dirty="0" smtClean="0"/>
              <a:t>3.</a:t>
            </a:r>
            <a:r>
              <a:rPr lang="th-TH" b="1" dirty="0" smtClean="0"/>
              <a:t> </a:t>
            </a:r>
            <a:r>
              <a:rPr lang="th-TH" dirty="0" smtClean="0"/>
              <a:t>อักขรานุกรมชีวประวัติของบุคคลเฉพาะอาชีพ </a:t>
            </a:r>
            <a:r>
              <a:rPr lang="en-US" dirty="0" smtClean="0"/>
              <a:t>(Professional or subject biography) </a:t>
            </a:r>
            <a:r>
              <a:rPr lang="th-TH" dirty="0" smtClean="0"/>
              <a:t>รวบรวมชีวประวัติ ของบุคคลที่มีชื่อเสียงอาชีพเดียวกันไว้ด้วยกัน</a:t>
            </a:r>
            <a:r>
              <a:rPr lang="th-TH" b="1" dirty="0" smtClean="0"/>
              <a:t/>
            </a:r>
            <a:br>
              <a:rPr lang="th-TH" b="1" dirty="0" smtClean="0"/>
            </a:br>
            <a:endParaRPr lang="en-US" dirty="0"/>
          </a:p>
        </p:txBody>
      </p:sp>
      <p:pic>
        <p:nvPicPr>
          <p:cNvPr id="5" name="รูปภาพ 4" descr="http://malai.tarad.com/img-lib/spd_20071006165158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82764"/>
            <a:ext cx="3071834" cy="233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rungtiplkp.com/piccontent/unit5/a3642ce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รูปภาพ 6" descr="http://rungtiplkp.com/piccontent/unit5/a3642c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17145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 smtClean="0"/>
              <a:t>นามานุกรม หรือ ทำเนียบนาม</a:t>
            </a:r>
            <a:r>
              <a:rPr lang="th-TH" dirty="0" smtClean="0"/>
              <a:t> </a:t>
            </a:r>
            <a:r>
              <a:rPr lang="en-US" dirty="0" smtClean="0"/>
              <a:t>(Directory )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นามานุกรม คือ หนังสือที่รวบรวมรายชื่อบุคคลองค์กรต่างๆ ที่อยู่ในเมือง ภาค ประเทศ หรือที่ใดที่หนึ่ง จัดเรียง</a:t>
            </a:r>
            <a:r>
              <a:rPr lang="en-US" sz="2400" dirty="0" smtClean="0"/>
              <a:t> </a:t>
            </a:r>
            <a:r>
              <a:rPr lang="th-TH" sz="2400" dirty="0" smtClean="0"/>
              <a:t>ตามลำดับอักษร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4429124" cy="5715016"/>
          </a:xfrm>
        </p:spPr>
        <p:txBody>
          <a:bodyPr>
            <a:noAutofit/>
          </a:bodyPr>
          <a:lstStyle/>
          <a:p>
            <a:r>
              <a:rPr lang="th-TH" sz="2200" b="1" dirty="0" smtClean="0"/>
              <a:t>ประเภทของนามานุกรม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th-TH" sz="2200" b="1" dirty="0" smtClean="0"/>
              <a:t> </a:t>
            </a:r>
            <a:r>
              <a:rPr lang="en-US" sz="2200" b="1" dirty="0" smtClean="0"/>
              <a:t> </a:t>
            </a:r>
            <a:r>
              <a:rPr lang="th-TH" sz="2200" b="1" dirty="0" smtClean="0"/>
              <a:t>	</a:t>
            </a:r>
            <a:r>
              <a:rPr lang="en-US" sz="2200" dirty="0" smtClean="0"/>
              <a:t>1.</a:t>
            </a:r>
            <a:r>
              <a:rPr lang="th-TH" sz="2200" dirty="0" smtClean="0"/>
              <a:t>นามานุกรมท้องถิ่น </a:t>
            </a:r>
            <a:r>
              <a:rPr lang="en-US" sz="2200" dirty="0" smtClean="0"/>
              <a:t>(Local directory) </a:t>
            </a:r>
            <a:r>
              <a:rPr lang="th-TH" sz="2200" dirty="0" smtClean="0"/>
              <a:t>เป็นนามานุกรมที่จัดทำขึ้นในท้องถิ่นต่างๆ</a:t>
            </a:r>
            <a:r>
              <a:rPr lang="en-US" sz="2200" dirty="0" smtClean="0"/>
              <a:t>  </a:t>
            </a:r>
            <a:br>
              <a:rPr lang="en-US" sz="2200" dirty="0" smtClean="0"/>
            </a:br>
            <a:r>
              <a:rPr lang="th-TH" sz="2200" b="1" dirty="0" smtClean="0"/>
              <a:t> </a:t>
            </a:r>
            <a:r>
              <a:rPr lang="en-US" sz="2200" b="1" dirty="0" smtClean="0"/>
              <a:t> </a:t>
            </a:r>
            <a:r>
              <a:rPr lang="th-TH" sz="2200" b="1" dirty="0" smtClean="0"/>
              <a:t>	</a:t>
            </a:r>
            <a:r>
              <a:rPr lang="en-US" sz="2200" dirty="0" smtClean="0"/>
              <a:t>2.</a:t>
            </a:r>
            <a:r>
              <a:rPr lang="th-TH" sz="2200" dirty="0" smtClean="0"/>
              <a:t>นามานุกรมของรัฐ </a:t>
            </a:r>
            <a:r>
              <a:rPr lang="en-US" sz="2200" dirty="0" smtClean="0"/>
              <a:t>(Government directory) </a:t>
            </a:r>
            <a:r>
              <a:rPr lang="th-TH" sz="2200" dirty="0" smtClean="0"/>
              <a:t>เป็นนามานุกรมที่หน่วยงานรัฐ จัดทำขึ้นเพื่อให้ข้อมูล เกี่ยวกับหน่วยงานของรัฐบาล</a:t>
            </a:r>
            <a:br>
              <a:rPr lang="th-TH" sz="2200" dirty="0" smtClean="0"/>
            </a:br>
            <a:r>
              <a:rPr lang="th-TH" sz="2200" b="1" dirty="0" smtClean="0"/>
              <a:t> </a:t>
            </a:r>
            <a:r>
              <a:rPr lang="en-US" sz="2200" b="1" dirty="0" smtClean="0"/>
              <a:t> </a:t>
            </a:r>
            <a:r>
              <a:rPr lang="th-TH" sz="2200" b="1" dirty="0" smtClean="0"/>
              <a:t>	</a:t>
            </a:r>
            <a:r>
              <a:rPr lang="th-TH" sz="2200" dirty="0" smtClean="0"/>
              <a:t>3. นามานุกรมสถาบัน </a:t>
            </a:r>
            <a:r>
              <a:rPr lang="en-US" sz="2200" dirty="0" smtClean="0"/>
              <a:t>(Institutional directory ) </a:t>
            </a:r>
            <a:r>
              <a:rPr lang="th-TH" sz="2200" dirty="0" smtClean="0"/>
              <a:t>เป็นนามานุกรมที่รวบรวมชื่อสถาบันต่างๆ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th-TH" sz="2200" b="1" dirty="0" smtClean="0"/>
              <a:t> </a:t>
            </a:r>
            <a:r>
              <a:rPr lang="en-US" sz="2200" b="1" dirty="0" smtClean="0"/>
              <a:t> </a:t>
            </a:r>
            <a:r>
              <a:rPr lang="th-TH" sz="2200" b="1" dirty="0" smtClean="0"/>
              <a:t>	</a:t>
            </a:r>
            <a:r>
              <a:rPr lang="en-US" sz="2200" dirty="0" smtClean="0"/>
              <a:t>4.</a:t>
            </a:r>
            <a:r>
              <a:rPr lang="en-US" sz="2200" b="1" dirty="0" smtClean="0"/>
              <a:t> </a:t>
            </a:r>
            <a:r>
              <a:rPr lang="th-TH" sz="2200" dirty="0" smtClean="0"/>
              <a:t>นามานุกรมสาขาอาชีพ </a:t>
            </a:r>
            <a:r>
              <a:rPr lang="en-US" sz="2200" dirty="0" smtClean="0"/>
              <a:t>Professional directory ) </a:t>
            </a:r>
            <a:r>
              <a:rPr lang="th-TH" sz="2200" dirty="0" smtClean="0"/>
              <a:t>เป็นนามานุกรมที่ให้รายชื่อบุคคล ในสาขาวิชาชีพด้านใดด้านหนึ่ง</a:t>
            </a:r>
            <a:r>
              <a:rPr lang="en-US" sz="2200" dirty="0" smtClean="0"/>
              <a:t> </a:t>
            </a:r>
          </a:p>
          <a:p>
            <a:r>
              <a:rPr lang="en-US" sz="2200" dirty="0" smtClean="0"/>
              <a:t>5. </a:t>
            </a:r>
            <a:r>
              <a:rPr lang="th-TH" sz="2200" dirty="0" smtClean="0"/>
              <a:t>นามานุกรมการค้าและธุรกิจ </a:t>
            </a:r>
            <a:r>
              <a:rPr lang="en-US" sz="2200" dirty="0" smtClean="0"/>
              <a:t>(Trade and business directory)</a:t>
            </a:r>
            <a:r>
              <a:rPr lang="th-TH" sz="2200" dirty="0" smtClean="0"/>
              <a:t>เป็นนามานุกรมที่ให้รายชื่อของบริษัท จัดทำโดยเอกชน เพื่อประโยชน์ในเชิงการค้า</a:t>
            </a:r>
            <a:r>
              <a:rPr lang="en-US" sz="2200" dirty="0" smtClean="0"/>
              <a:t>  </a:t>
            </a:r>
            <a:r>
              <a:rPr lang="th-TH" sz="2400" dirty="0" smtClean="0"/>
              <a:t> เช่น  ทำเนียบโรงงานอุตสาหกรรม</a:t>
            </a:r>
            <a:r>
              <a:rPr lang="en-US" sz="22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รูปภาพ 4" descr="http://www.bloggang.com/data/vinitsiri/picture/1297856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152461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https://encrypted-tbn2.gstatic.com/images?q=tbn:ANd9GcQ5Gdyd4LcC0hAcSDYu2aJKqmvWgG1mQm0KxoWtdrO5luH2Byz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177292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http://p3.s1sf.com/wo/0/ud/1/6530/nam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00504"/>
            <a:ext cx="1807206" cy="235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หนังสือคู่มือ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sz="3200" b="1" dirty="0" smtClean="0"/>
              <a:t>หนังสือคู่มือ</a:t>
            </a:r>
            <a:br>
              <a:rPr lang="th-TH" sz="3200" b="1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th-TH" sz="3200" dirty="0" smtClean="0"/>
              <a:t>หนังสือคู่มือ คือ หนังสือที่รวบรวมความรู้ ข้อมูลเบ็ดเตล็ด โดยเสนอข้อเท็จอย่างสั้นๆ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th-TH" sz="3200" b="1" dirty="0" smtClean="0"/>
              <a:t>ประเภทของหนังสือคู่มือ</a:t>
            </a:r>
            <a:br>
              <a:rPr lang="th-TH" sz="3200" b="1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en-US" sz="3200" dirty="0" smtClean="0"/>
              <a:t>1.</a:t>
            </a:r>
            <a:r>
              <a:rPr lang="th-TH" sz="3200" dirty="0" smtClean="0"/>
              <a:t> หนังสือคู่มือทั่วไป</a:t>
            </a:r>
            <a:r>
              <a:rPr lang="en-US" sz="3200" dirty="0" smtClean="0"/>
              <a:t>  </a:t>
            </a:r>
            <a:br>
              <a:rPr lang="en-US" sz="3200" dirty="0" smtClean="0"/>
            </a:br>
            <a:r>
              <a:rPr lang="th-TH" sz="3200" b="1" dirty="0" smtClean="0"/>
              <a:t> </a:t>
            </a:r>
            <a:r>
              <a:rPr lang="en-US" sz="3200" b="1" dirty="0" smtClean="0"/>
              <a:t> </a:t>
            </a:r>
            <a:r>
              <a:rPr lang="th-TH" sz="3200" b="1" dirty="0" smtClean="0"/>
              <a:t>	</a:t>
            </a:r>
            <a:r>
              <a:rPr lang="en-US" sz="3200" dirty="0" smtClean="0"/>
              <a:t>2. </a:t>
            </a:r>
            <a:r>
              <a:rPr lang="th-TH" sz="3200" dirty="0" smtClean="0"/>
              <a:t>หนังสือคู่มือเฉพาะวิ</a:t>
            </a:r>
            <a:r>
              <a:rPr lang="th-TH" dirty="0" smtClean="0"/>
              <a:t>ชา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ตัวยึดเนื้อหา 4" descr="http://hsmi.psu.ac.th/upload/pics/pic4d42a4706adf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71546"/>
            <a:ext cx="1922836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opdc.go.th/images/cover_PM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71612"/>
            <a:ext cx="2527070" cy="3571876"/>
          </a:xfrm>
          <a:prstGeom prst="rect">
            <a:avLst/>
          </a:prstGeom>
          <a:noFill/>
        </p:spPr>
      </p:pic>
      <p:pic>
        <p:nvPicPr>
          <p:cNvPr id="20484" name="Picture 4" descr="http://www2.ect.go.th/upload/editor-pic/ppeppb/%E0%B8%84%E0%B8%B9%E0%B9%88%E0%B8%A1%E0%B8%B7%E0%B8%AD%E0%B8%9B%E0%B8%A3%E0%B8%B0%E0%B8%96%E0%B8%A1%201-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1785950" cy="25156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หนังสือรายปี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หนังสือรายปี คือ หนังสือที่พิมพ์ออกเป็นรายปี ให้ข่าวสาร ข้อมูล ภายในรอบปีที่ผ่านมา เสนอในรูปของการพรรณนา</a:t>
            </a:r>
            <a:r>
              <a:rPr lang="en-US" dirty="0" smtClean="0"/>
              <a:t> </a:t>
            </a:r>
            <a:r>
              <a:rPr lang="th-TH" dirty="0" smtClean="0"/>
              <a:t>อย่างสั้นๆ โดยมีตัวเลขสถิติประกอบ</a:t>
            </a:r>
            <a:r>
              <a:rPr lang="en-US" dirty="0" smtClean="0"/>
              <a:t>  </a:t>
            </a:r>
          </a:p>
          <a:p>
            <a:endParaRPr lang="en-US" dirty="0" smtClean="0"/>
          </a:p>
          <a:p>
            <a:r>
              <a:rPr lang="th-TH" b="1" dirty="0" smtClean="0"/>
              <a:t>ประเภทของหนังสือรายปี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1. </a:t>
            </a:r>
            <a:r>
              <a:rPr lang="th-TH" dirty="0" smtClean="0"/>
              <a:t>หนังสือรายปีของสารานุกรม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2. </a:t>
            </a:r>
            <a:r>
              <a:rPr lang="th-TH" dirty="0" smtClean="0"/>
              <a:t>หนังสือสรุปผลงานประจำปี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3.</a:t>
            </a:r>
            <a:r>
              <a:rPr lang="th-TH" dirty="0" smtClean="0"/>
              <a:t> หนังสือรายปีเฉพาะด้าน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th-TH" b="1" dirty="0" smtClean="0"/>
              <a:t> </a:t>
            </a:r>
            <a:r>
              <a:rPr lang="en-US" b="1" dirty="0" smtClean="0"/>
              <a:t> </a:t>
            </a:r>
            <a:r>
              <a:rPr lang="th-TH" b="1" dirty="0" smtClean="0"/>
              <a:t>	</a:t>
            </a:r>
            <a:r>
              <a:rPr lang="en-US" dirty="0" smtClean="0"/>
              <a:t>4. </a:t>
            </a:r>
            <a:r>
              <a:rPr lang="th-TH" dirty="0" smtClean="0"/>
              <a:t>สมุดสถิติรายปี</a:t>
            </a:r>
            <a:br>
              <a:rPr lang="th-TH" dirty="0" smtClean="0"/>
            </a:br>
            <a:endParaRPr lang="en-US" dirty="0"/>
          </a:p>
        </p:txBody>
      </p:sp>
      <p:pic>
        <p:nvPicPr>
          <p:cNvPr id="5" name="ตัวยึดเนื้อหา 4" descr="http://courseware.rmutl.ac.th/courses/48/data2/pict01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2995634" cy="26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https://encrypted-tbn2.gstatic.com/images?q=tbn:ANd9GcSuWhr3N-ZvS0I3Ec7_V9J6jJgJgi04wgFo8ek90_JjQomSp3C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http://www.book.rmutt.ac.th/book/0362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00306"/>
            <a:ext cx="20002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582</Words>
  <Application>Microsoft Office PowerPoint</Application>
  <PresentationFormat>On-screen Show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ทางเดิน</vt:lpstr>
      <vt:lpstr>บทที่ 5  ทรัพยากรสารสนเทศเพื่อการอ้างอิง </vt:lpstr>
      <vt:lpstr>บทที่ 5  ทรัพยากรสารสนเทศเพื่อการอ้างอิง </vt:lpstr>
      <vt:lpstr>ประเภทของหนังสืออ้างอิง  แบ่งตามลักษณะเนื้อหาได้ 2 ประเภท</vt:lpstr>
      <vt:lpstr>พจนานุกรม ( Dictionary ) </vt:lpstr>
      <vt:lpstr> สารานุกรม ( Encyclopedia ) </vt:lpstr>
      <vt:lpstr>อักขรานุกรมชีวประวัติ ( Biographical dictionary )</vt:lpstr>
      <vt:lpstr> นามานุกรม หรือ ทำเนียบนาม (Directory ) </vt:lpstr>
      <vt:lpstr>หนังสือคู่มือ</vt:lpstr>
      <vt:lpstr>หนังสือรายปี </vt:lpstr>
      <vt:lpstr>ปฏิทินเหตุการณ์รายปี หรือ สมพัตสร (Almanac)  </vt:lpstr>
      <vt:lpstr>หนังสืออ้างอิงทางภูมิศาสตร์ (Geographical sources) </vt:lpstr>
      <vt:lpstr>ดรรชนี และสาระสังเขป  </vt:lpstr>
      <vt:lpstr>หนังสือบรรณานุกรม (Bibliography )  </vt:lpstr>
      <vt:lpstr>สิ่งพิมพ์รัฐบาล</vt:lpstr>
      <vt:lpstr>ฐานข้อมูลคอมพิวเตอร์</vt:lpstr>
      <vt:lpstr>ใบงาน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แหล่งทรัพยากรสารสนเทศห้องสมุด</dc:title>
  <dc:creator>CS COM</dc:creator>
  <cp:lastModifiedBy>suwitchan kaewsuwan</cp:lastModifiedBy>
  <cp:revision>59</cp:revision>
  <dcterms:created xsi:type="dcterms:W3CDTF">2014-10-02T08:44:13Z</dcterms:created>
  <dcterms:modified xsi:type="dcterms:W3CDTF">2014-10-19T02:22:27Z</dcterms:modified>
</cp:coreProperties>
</file>